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90" r:id="rId24"/>
    <p:sldId id="291" r:id="rId25"/>
    <p:sldId id="277" r:id="rId26"/>
    <p:sldId id="278" r:id="rId27"/>
    <p:sldId id="279" r:id="rId28"/>
    <p:sldId id="280" r:id="rId29"/>
    <p:sldId id="281" r:id="rId30"/>
    <p:sldId id="282" r:id="rId31"/>
    <p:sldId id="283" r:id="rId32"/>
    <p:sldId id="28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FDDCA-D796-4E74-99E5-60605DBD1F7E}"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FDDCA-D796-4E74-99E5-60605DBD1F7E}"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FDDCA-D796-4E74-99E5-60605DBD1F7E}"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83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96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6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3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36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24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31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FDDCA-D796-4E74-99E5-60605DBD1F7E}"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27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6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464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12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63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215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160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99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600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3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FDDCA-D796-4E74-99E5-60605DBD1F7E}"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05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914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19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03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91127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5962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0221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03758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66342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77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FDDCA-D796-4E74-99E5-60605DBD1F7E}"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86839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560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06832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4241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122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FDDCA-D796-4E74-99E5-60605DBD1F7E}"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1FDDCA-D796-4E74-99E5-60605DBD1F7E}"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FDDCA-D796-4E74-99E5-60605DBD1F7E}"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FDDCA-D796-4E74-99E5-60605DBD1F7E}"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FDDCA-D796-4E74-99E5-60605DBD1F7E}"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1410-42AB-43E4-8EE7-16084589D2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FDDCA-D796-4E74-99E5-60605DBD1F7E}" type="datetimeFigureOut">
              <a:rPr lang="en-US" smtClean="0"/>
              <a:t>8/20/2015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21410-42AB-43E4-8EE7-16084589D2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4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D5DA7-74D1-48C0-A63F-6E8F5EADC04F}"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88880-34F3-4D3A-9D86-624E9D8BB6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82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20/08/2015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70119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1524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208</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4315361"/>
            <a:ext cx="9144000" cy="1323439"/>
          </a:xfrm>
          <a:prstGeom prst="rect">
            <a:avLst/>
          </a:prstGeom>
          <a:noFill/>
        </p:spPr>
        <p:txBody>
          <a:bodyPr wrap="square">
            <a:spAutoFit/>
          </a:bodyPr>
          <a:lstStyle/>
          <a:p>
            <a:pPr lvl="0" algn="ctr" fontAlgn="base">
              <a:spcBef>
                <a:spcPct val="0"/>
              </a:spcBef>
              <a:spcAft>
                <a:spcPct val="0"/>
              </a:spcAft>
            </a:pP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Wahai</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orang yang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beriman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Masuklah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Islam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keseluruhannya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janganlah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menurut</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jejak</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langkah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Syaitan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Syaitan</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musuh</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bagi</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terang</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nyata</a:t>
            </a:r>
            <a:r>
              <a:rPr lang="en-US" sz="20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0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52400" y="1850648"/>
            <a:ext cx="8820472" cy="1446550"/>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يَا أَيُّهَا الَّذِينَ آمَنُواْ ادْخُلُواْ فِي السِّلْمِ كَآفَّةً وَلاَ تَتَّبِعُواْ خُطُوَاتِ الشَّيْطَانِ إِنَّهُ لَكُمْ عَدُوٌّ مُّبِينٌ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36040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memerlukan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7760" y="3669899"/>
            <a:ext cx="7922840" cy="1178767"/>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buruk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sekali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dikuasai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nafsu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syahwat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keinginan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berseronok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semata-mata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87760" y="1819673"/>
            <a:ext cx="7922840" cy="1152127"/>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Membebaskan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dijajah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diperhambakan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Notched Right Arrow 5"/>
          <p:cNvSpPr/>
          <p:nvPr/>
        </p:nvSpPr>
        <p:spPr>
          <a:xfrm rot="5400000">
            <a:off x="7484457" y="5199557"/>
            <a:ext cx="1841653" cy="1201227"/>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1524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Jum’ah</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2</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3885962"/>
            <a:ext cx="9144000" cy="2462213"/>
          </a:xfrm>
          <a:prstGeom prst="rect">
            <a:avLst/>
          </a:prstGeom>
          <a:noFill/>
        </p:spPr>
        <p:txBody>
          <a:bodyPr wrap="square">
            <a:spAutoFit/>
          </a:bodyPr>
          <a:lstStyle/>
          <a:p>
            <a:pPr lvl="0" algn="ctr" fontAlgn="base">
              <a:spcBef>
                <a:spcPct val="0"/>
              </a:spcBef>
              <a:spcAft>
                <a:spcPct val="0"/>
              </a:spcAft>
            </a:pP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mengutuskan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kalangan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orang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Ummiyin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seorang</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Rasul</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bangsa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sendiri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membacakan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ayat-ayat</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membersihkan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serta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mengajarkan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Kitab</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(Al-Qur'an)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Hikmah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Dan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sebelum</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kedatangan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Nabi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Muhammad)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adalah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kesesatan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nyata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52400" y="1421249"/>
            <a:ext cx="8820472" cy="2123658"/>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الَّذِي بَعَثَ فِي الْأُمِّيِّينَ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رَسُولاً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مِّنْهُمْ يَتْلُو عَلَيْهِمْ آيَاتِهِ وَيُزَكِّيهِمْ وَيُعَلِّمُهُمُ الْكِتَابَ وَالْحِكْمَةَ وَإِن كَانُوا مِن قَبْلُ لَفِي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ضَلاَلٍ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مُّبِينٍ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636" y="76200"/>
            <a:ext cx="8987163"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diutuskan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membebaskan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718694" y="1752600"/>
            <a:ext cx="8044306" cy="1201227"/>
          </a:xfrm>
          <a:prstGeom prst="roundRect">
            <a:avLst>
              <a:gd name="adj" fmla="val 19735"/>
            </a:avLst>
          </a:prstGeom>
          <a:solidFill>
            <a:schemeClr val="accent1">
              <a:lumMod val="60000"/>
              <a:lumOff val="40000"/>
              <a:alpha val="64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Kemerdekaan yang dianjur oleh Islam tidak sesekali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memudarat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 menceroboh hak sesiapa.</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718694" y="3240832"/>
            <a:ext cx="8044306" cy="797768"/>
          </a:xfrm>
          <a:prstGeom prst="roundRect">
            <a:avLst>
              <a:gd name="adj" fmla="val 19735"/>
            </a:avLst>
          </a:prstGeom>
          <a:solidFill>
            <a:srgbClr val="92D050">
              <a:alpha val="65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kebebasan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mutlak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18694" y="4342656"/>
            <a:ext cx="8044306" cy="1296144"/>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undang-undang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rimba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akibatnya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meragut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kemanusiaan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a:off x="221123" y="2590800"/>
            <a:ext cx="762000" cy="1143000"/>
          </a:xfrm>
          <a:prstGeom prst="curv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ms-MY">
              <a:solidFill>
                <a:schemeClr val="tx1"/>
              </a:solidFill>
            </a:endParaRPr>
          </a:p>
        </p:txBody>
      </p:sp>
      <p:sp>
        <p:nvSpPr>
          <p:cNvPr id="8" name="Curved Right Arrow 7"/>
          <p:cNvSpPr/>
          <p:nvPr/>
        </p:nvSpPr>
        <p:spPr>
          <a:xfrm rot="432655">
            <a:off x="144923" y="3766696"/>
            <a:ext cx="762000" cy="1143000"/>
          </a:xfrm>
          <a:prstGeom prst="curv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152400"/>
            <a:ext cx="8991600" cy="954107"/>
          </a:xfrm>
          <a:prstGeom prst="rect">
            <a:avLst/>
          </a:prstGeom>
        </p:spPr>
        <p:txBody>
          <a:bodyPr wrap="square">
            <a:spAutoFit/>
          </a:bodyPr>
          <a:lstStyle/>
          <a:p>
            <a:pPr algn="ctr">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Jihad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diperlukan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92195" y="2188291"/>
            <a:ext cx="8256919" cy="2158514"/>
          </a:xfrm>
          <a:prstGeom prst="roundRect">
            <a:avLst>
              <a:gd name="adj" fmla="val 6561"/>
            </a:avLst>
          </a:prstGeom>
          <a:solidFill>
            <a:srgbClr val="00B0F0">
              <a:alpha val="5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Bebaskan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minda</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atau</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pemikiran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dijajah</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oleh</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pemikiran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barat</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selalunya</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mendatangkan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kemudaratan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keburukan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akidah</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Islam yang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sejati</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5-Point Star 4"/>
          <p:cNvSpPr/>
          <p:nvPr/>
        </p:nvSpPr>
        <p:spPr>
          <a:xfrm rot="4441945">
            <a:off x="8022134" y="4287350"/>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5-Point Star 5"/>
          <p:cNvSpPr/>
          <p:nvPr/>
        </p:nvSpPr>
        <p:spPr>
          <a:xfrm rot="2217314">
            <a:off x="469389" y="1917483"/>
            <a:ext cx="740864" cy="541613"/>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152400"/>
            <a:ext cx="8991600"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memperolehi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199091" y="1951111"/>
            <a:ext cx="6640109" cy="907075"/>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Meningkatkan keimanan dan </a:t>
            </a:r>
            <a:endParaRPr lang="fi-FI"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fi-FI"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 </a:t>
            </a:r>
            <a:r>
              <a:rPr lang="fi-FI"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 kita dan keluarga</a:t>
            </a:r>
            <a:endParaRPr lang="en-US"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199091" y="3276600"/>
            <a:ext cx="6640109" cy="1203490"/>
          </a:xfrm>
          <a:prstGeom prst="roundRect">
            <a:avLst>
              <a:gd name="adj" fmla="val 15141"/>
            </a:avLst>
          </a:prstGeom>
          <a:solidFill>
            <a:srgbClr val="00B0F0">
              <a:alpha val="35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Meningkatkan </a:t>
            </a: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 dan kefahaman tentang Islam di samping </a:t>
            </a:r>
            <a:r>
              <a:rPr lang="sv-SE"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mengenalpasti </a:t>
            </a: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 jahiliyyah.</a:t>
            </a:r>
            <a:endParaRPr lang="en-US"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rot="4441945">
            <a:off x="8180141" y="1523003"/>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Notched Right Arrow 6"/>
          <p:cNvSpPr/>
          <p:nvPr/>
        </p:nvSpPr>
        <p:spPr>
          <a:xfrm>
            <a:off x="179912" y="1600591"/>
            <a:ext cx="21224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Pertama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179512" y="3048391"/>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Kedua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2199091" y="5007497"/>
            <a:ext cx="6640109" cy="936103"/>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Mematuhi </a:t>
            </a:r>
            <a:r>
              <a:rPr lang="sv-SE"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 dalam semua bidang kehidupan dan kerjaya.</a:t>
            </a:r>
            <a:endParaRPr lang="en-US" sz="24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Notched Right Arrow 9"/>
          <p:cNvSpPr/>
          <p:nvPr/>
        </p:nvSpPr>
        <p:spPr>
          <a:xfrm>
            <a:off x="163109" y="4724791"/>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Ketiga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2199091" y="1828800"/>
            <a:ext cx="6640109" cy="1249289"/>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 memberi khidmat, kerjasama dan sumbangan yang </a:t>
            </a:r>
            <a:r>
              <a:rPr lang="fi-FI" sz="22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 </a:t>
            </a:r>
            <a:r>
              <a:rPr lang="fi-FI"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 golongan yang lemah dan ketinggalan.</a:t>
            </a:r>
            <a:endParaRPr lang="en-US"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2199091" y="3520910"/>
            <a:ext cx="6640109" cy="1203490"/>
          </a:xfrm>
          <a:prstGeom prst="roundRect">
            <a:avLst>
              <a:gd name="adj" fmla="val 15141"/>
            </a:avLst>
          </a:prstGeom>
          <a:solidFill>
            <a:srgbClr val="00B0F0">
              <a:alpha val="2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Mengukuhkan perpaduan dan jalinan mahabbah, sehati sejiwa </a:t>
            </a:r>
            <a:r>
              <a:rPr lang="sv-SE" sz="22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a:t>
            </a:r>
            <a:r>
              <a:rPr lang="sv-SE"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kalangan masyarakat Malaysia.</a:t>
            </a:r>
            <a:endParaRPr lang="en-US" sz="22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5-Point Star 4"/>
          <p:cNvSpPr/>
          <p:nvPr/>
        </p:nvSpPr>
        <p:spPr>
          <a:xfrm rot="4441945">
            <a:off x="8352527" y="1391484"/>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Notched Right Arrow 5"/>
          <p:cNvSpPr/>
          <p:nvPr/>
        </p:nvSpPr>
        <p:spPr>
          <a:xfrm>
            <a:off x="179912" y="1676791"/>
            <a:ext cx="21224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Keempat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179512" y="3124591"/>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Kelima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2199091" y="4876800"/>
            <a:ext cx="6640109" cy="1774303"/>
          </a:xfrm>
          <a:prstGeom prst="roundRect">
            <a:avLst>
              <a:gd name="adj" fmla="val 1514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 akhlak Islamiyyah dalam perhubungan dan </a:t>
            </a:r>
            <a:r>
              <a:rPr lang="sv-SE" sz="20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sosial</a:t>
            </a:r>
            <a:r>
              <a:rPr lang="sv-SE" sz="20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terutama antara pihak atasan dengan bawahan, </a:t>
            </a:r>
            <a:r>
              <a:rPr lang="sv-SE" sz="20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 </a:t>
            </a:r>
            <a:r>
              <a:rPr lang="sv-SE" sz="20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kaya dengan golongan miskin dan orang muda </a:t>
            </a:r>
            <a:r>
              <a:rPr lang="sv-SE" sz="20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 </a:t>
            </a:r>
            <a:r>
              <a:rPr lang="sv-SE" sz="20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tua.</a:t>
            </a:r>
            <a:endParaRPr lang="en-US" sz="2000"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Notched Right Arrow 8"/>
          <p:cNvSpPr/>
          <p:nvPr/>
        </p:nvSpPr>
        <p:spPr>
          <a:xfrm>
            <a:off x="163109" y="4800991"/>
            <a:ext cx="2122891" cy="1066409"/>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Keenam</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Rectangle 9"/>
          <p:cNvSpPr/>
          <p:nvPr/>
        </p:nvSpPr>
        <p:spPr>
          <a:xfrm>
            <a:off x="44896" y="228600"/>
            <a:ext cx="8991600"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memperolehi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7638" y="381000"/>
            <a:ext cx="87820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93104" y="3772404"/>
            <a:ext cx="8915400" cy="1600438"/>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lvl="0" algn="ctr" fontAlgn="base">
              <a:spcBef>
                <a:spcPct val="0"/>
              </a:spcBef>
              <a:spcAft>
                <a:spcPct val="0"/>
              </a:spcAft>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Hadith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p>
        </p:txBody>
      </p:sp>
      <p:sp>
        <p:nvSpPr>
          <p:cNvPr id="5" name="Rectangle 4"/>
          <p:cNvSpPr/>
          <p:nvPr/>
        </p:nvSpPr>
        <p:spPr>
          <a:xfrm>
            <a:off x="395536" y="1483830"/>
            <a:ext cx="8460433" cy="1569660"/>
          </a:xfrm>
          <a:prstGeom prst="rect">
            <a:avLst/>
          </a:prstGeom>
          <a:solidFill>
            <a:schemeClr val="lt1">
              <a:alpha val="56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"لاَيَنْظُرُ الرَّجُلُ إِلَى عَوْرَةِ الرَّجُلِ وَلاَ تَنْظُرُ الْمَرْأَةُ إِلَى عَوْرَةِ الْمَرْأَةِ ... " </a:t>
            </a:r>
            <a:r>
              <a:rPr lang="ms-MY"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r>
              <a:rPr lang="ms-MY"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112693"/>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Hujurat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10</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704272"/>
            <a:ext cx="8915400" cy="1938992"/>
          </a:xfrm>
          <a:prstGeom prst="rect">
            <a:avLst/>
          </a:prstGeom>
          <a:noFill/>
        </p:spPr>
        <p:txBody>
          <a:bodyPr wrap="square">
            <a:spAutoFit/>
          </a:bodyPr>
          <a:lstStyle/>
          <a:p>
            <a:pPr lvl="0" algn="ctr" fontAlgn="base">
              <a:spcBef>
                <a:spcPct val="0"/>
              </a:spcBef>
              <a:spcAft>
                <a:spcPct val="0"/>
              </a:spcAft>
            </a:pP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Sebenarnya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orang-orang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adalah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bersaudara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damaikanlah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antara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dua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saudara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bertelingkah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bertaqwalah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supaya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beroleh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rahmat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179527"/>
            <a:ext cx="9144000" cy="830997"/>
          </a:xfrm>
          <a:prstGeom prst="rect">
            <a:avLst/>
          </a:prstGeom>
        </p:spPr>
        <p:txBody>
          <a:bodyPr wrap="square">
            <a:spAutoFit/>
          </a:bodyPr>
          <a:lstStyle/>
          <a:p>
            <a:pPr algn="ctr" rtl="1"/>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1752600"/>
            <a:ext cx="8748464" cy="1569660"/>
          </a:xfrm>
          <a:prstGeom prst="rect">
            <a:avLst/>
          </a:prstGeom>
          <a:solidFill>
            <a:schemeClr val="lt1">
              <a:alpha val="51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إِنَّمَا الْمُؤْمِنُونَ إِخْوَةٌ فَأَصْلِحُوا بَيْنَ أَخَوَيْكُمْ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1656814"/>
            <a:ext cx="8676456" cy="4154984"/>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الْمُسْتَغْفِرِيْنَ،وَياَ نَجَاةَ التَّائِبِينَ. </a:t>
            </a:r>
            <a:endParaRPr lang="en-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381000"/>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chemeClr val="bg1"/>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chemeClr val="bg1"/>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8032" y="1686436"/>
            <a:ext cx="8460432" cy="2400657"/>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526166"/>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3048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342830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792628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304800"/>
            <a:ext cx="9144000" cy="584775"/>
          </a:xfrm>
          <a:prstGeom prst="rect">
            <a:avLst/>
          </a:prstGeom>
        </p:spPr>
        <p:txBody>
          <a:bodyPr wrap="square">
            <a:spAutoFit/>
          </a:bodyPr>
          <a:lstStyle/>
          <a:p>
            <a:pPr algn="ctr">
              <a:defRPr/>
            </a:pP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288032" y="1662122"/>
            <a:ext cx="8604448" cy="2215991"/>
          </a:xfrm>
          <a:prstGeom prst="rect">
            <a:avLst/>
          </a:prstGeom>
          <a:solidFill>
            <a:schemeClr val="lt1">
              <a:alpha val="4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4073224"/>
            <a:ext cx="8572528" cy="1446550"/>
          </a:xfrm>
          <a:prstGeom prst="rect">
            <a:avLst/>
          </a:prstGeom>
          <a:noFill/>
          <a:ln w="57150">
            <a:noFill/>
          </a:ln>
        </p:spPr>
        <p:txBody>
          <a:bodyPr wrap="square">
            <a:spAutoFit/>
          </a:bodyPr>
          <a:lstStyle/>
          <a:p>
            <a:pPr algn="ctr">
              <a:defRPr/>
            </a:pP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6024" y="1518841"/>
            <a:ext cx="8676456" cy="1754326"/>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سَريكَ</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881010"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849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512421"/>
            <a:ext cx="8715404" cy="1754326"/>
          </a:xfrm>
          <a:prstGeom prst="rect">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664530"/>
            <a:ext cx="8286808" cy="1815882"/>
          </a:xfrm>
          <a:prstGeom prst="rect">
            <a:avLst/>
          </a:prstGeom>
          <a:noFill/>
          <a:ln w="57150">
            <a:no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152400"/>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3048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2016073"/>
            <a:ext cx="8783960" cy="861774"/>
          </a:xfrm>
          <a:prstGeom prst="rect">
            <a:avLst/>
          </a:prstGeom>
          <a:solidFill>
            <a:schemeClr val="lt1">
              <a:alpha val="5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وَخُذُوْا بِدِيْنِ الإِسْلاَمِ بِجُمْلَتِه.</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4800" y="3888938"/>
            <a:ext cx="8534400" cy="1292662"/>
          </a:xfrm>
          <a:prstGeom prst="rect">
            <a:avLst/>
          </a:prstGeom>
          <a:noFill/>
          <a:ln w="9525">
            <a:noFill/>
          </a:ln>
        </p:spPr>
        <p:txBody>
          <a:bodyPr wrap="square">
            <a:spAutoFit/>
          </a:bodyPr>
          <a:lstStyle/>
          <a:p>
            <a:pPr algn="ctr">
              <a:defRPr/>
            </a:pP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berpegang</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teguh</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beramal</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ajaran</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 Islam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secara</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menyeluruh</a:t>
            </a:r>
            <a:r>
              <a:rPr lang="en-US" sz="2600" b="1" dirty="0" smtClean="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76200"/>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Terus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Ketaatan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596358" y="1944960"/>
            <a:ext cx="8166641" cy="152670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Patuhilah segala hukum Allah yang disyariatkan kepada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Rasullullah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s.a.w</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untuk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disampaikan kepada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ummatnya</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
        <p:nvSpPr>
          <p:cNvPr id="5" name="Right Arrow 4"/>
          <p:cNvSpPr/>
          <p:nvPr/>
        </p:nvSpPr>
        <p:spPr>
          <a:xfrm rot="5400000">
            <a:off x="190500" y="916260"/>
            <a:ext cx="1295400" cy="914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596358" y="4078560"/>
            <a:ext cx="8166642"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boleh menambahkan keimanan, beramal dengan berdasarkan Ilmu</a:t>
            </a:r>
            <a:endParaRPr lang="en-MY"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6670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918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7404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843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674674"/>
            <a:ext cx="8748464" cy="1754326"/>
          </a:xfrm>
          <a:prstGeom prst="rect">
            <a:avLst/>
          </a:prstGeom>
          <a:solidFill>
            <a:schemeClr val="lt1">
              <a:alpha val="61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الْوَاحِدُ الْقَهَّارُ، </a:t>
            </a: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85962"/>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260502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1164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1586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39241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207888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2463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915456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4589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82843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489483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60624" y="1813029"/>
            <a:ext cx="8531856" cy="1754326"/>
          </a:xfrm>
          <a:prstGeom prst="rect">
            <a:avLst/>
          </a:prstGeom>
          <a:solidFill>
            <a:schemeClr val="lt1">
              <a:alpha val="5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38600"/>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524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92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81010" y="3048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600200"/>
            <a:ext cx="8686800" cy="1754326"/>
          </a:xfrm>
          <a:prstGeom prst="rect">
            <a:avLst/>
          </a:prstGeom>
          <a:solidFill>
            <a:schemeClr val="lt1">
              <a:alpha val="6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وَانْتَهِجُوْا الْمَنْهَجَ الْقَوِيْمَ الَّذِيْ رَسَمَهُ رَسُولُ اللهِ صَلَّى اللهُ عَلَيهِ وَسَلَّمَ قَوْلاً وَفِعْلاً.</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662318"/>
            <a:ext cx="9144000" cy="2092881"/>
          </a:xfrm>
          <a:prstGeom prst="rect">
            <a:avLst/>
          </a:prstGeom>
          <a:noFill/>
          <a:ln w="9525">
            <a:noFill/>
          </a:ln>
        </p:spPr>
        <p:txBody>
          <a:bodyPr wrap="square">
            <a:spAutoFit/>
          </a:bodyPr>
          <a:lstStyle/>
          <a:p>
            <a:pPr algn="ctr" fontAlgn="auto">
              <a:spcBef>
                <a:spcPts val="0"/>
              </a:spcBef>
              <a:spcAft>
                <a:spcPts val="0"/>
              </a:spcAft>
              <a:defRPr/>
            </a:pP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menghayati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sistem</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digariskan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Rasulullah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bukan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pengucapan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malah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tindakan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seharian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76200"/>
            <a:ext cx="8291368" cy="1015663"/>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kebebasan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asasi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22733" y="5261159"/>
            <a:ext cx="7811667" cy="1317104"/>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mewajibkan keadilan tanpa mengizinkan sebarang penghinaan dan pencerobohan terhadap kemuliaan insan.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02171" y="1396663"/>
            <a:ext cx="7830270" cy="153928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mengurniakan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kemahuan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tersendiri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waras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memilih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bermanfaat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133600" y="3079966"/>
            <a:ext cx="6865763" cy="1796834"/>
          </a:xfrm>
          <a:prstGeom prst="roundRect">
            <a:avLst>
              <a:gd name="adj" fmla="val 11364"/>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melindungi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kemerdekaan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berkenaan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jalinan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peraturan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hudud</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menceroboh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kebebasan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7" name="Elbow Connector 6"/>
          <p:cNvCxnSpPr/>
          <p:nvPr/>
        </p:nvCxnSpPr>
        <p:spPr>
          <a:xfrm>
            <a:off x="338950" y="1403179"/>
            <a:ext cx="720080" cy="288032"/>
          </a:xfrm>
          <a:prstGeom prst="bentConnector3">
            <a:avLst>
              <a:gd name="adj1" fmla="val 3375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364098" y="6121065"/>
            <a:ext cx="896645" cy="304799"/>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 name="Notched Right Arrow 8"/>
          <p:cNvSpPr/>
          <p:nvPr/>
        </p:nvSpPr>
        <p:spPr>
          <a:xfrm>
            <a:off x="152400" y="2920663"/>
            <a:ext cx="2196244" cy="869963"/>
          </a:xfrm>
          <a:prstGeom prst="notchedRightArrow">
            <a:avLst>
              <a:gd name="adj1" fmla="val 64447"/>
              <a:gd name="adj2" fmla="val 49272"/>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effectLst>
                  <a:outerShdw blurRad="38100" dist="38100" dir="2700000" algn="tl">
                    <a:srgbClr val="000000">
                      <a:alpha val="43137"/>
                    </a:srgbClr>
                  </a:outerShdw>
                </a:effectLst>
                <a:latin typeface="Arial Black" pitchFamily="34" charset="0"/>
              </a:rPr>
              <a:t>Syariat</a:t>
            </a:r>
            <a:r>
              <a:rPr lang="en-US" sz="2200" dirty="0">
                <a:solidFill>
                  <a:schemeClr val="tx1"/>
                </a:solidFill>
                <a:effectLst>
                  <a:outerShdw blurRad="38100" dist="38100" dir="2700000" algn="tl">
                    <a:srgbClr val="000000">
                      <a:alpha val="43137"/>
                    </a:srgbClr>
                  </a:outerShdw>
                </a:effectLst>
                <a:latin typeface="Arial Black" pitchFamily="34" charset="0"/>
              </a:rPr>
              <a:t> Islam </a:t>
            </a:r>
            <a:endParaRPr lang="en-US" sz="22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0216" y="762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70</a:t>
            </a:r>
            <a:endParaRPr lang="en-US" sz="28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4014790"/>
            <a:ext cx="9144000" cy="2123658"/>
          </a:xfrm>
          <a:prstGeom prst="rect">
            <a:avLst/>
          </a:prstGeom>
          <a:noFill/>
        </p:spPr>
        <p:txBody>
          <a:bodyPr wrap="square">
            <a:spAutoFit/>
          </a:bodyPr>
          <a:lstStyle/>
          <a:p>
            <a:pPr lvl="0" algn="ctr" fontAlgn="base">
              <a:spcBef>
                <a:spcPct val="0"/>
              </a:spcBef>
              <a:spcAft>
                <a:spcPct val="0"/>
              </a:spcAft>
            </a:pP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memuliakan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anak-anak</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Adam;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menggunakan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kenderaan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darat</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laut</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rezeki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baik-baik</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serta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lebihkan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atas</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kebanyakan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makhluk</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Kami </a:t>
            </a:r>
            <a:r>
              <a:rPr lang="en-US" sz="2200" b="1"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ciptakan</a:t>
            </a:r>
            <a:r>
              <a:rPr lang="en-US" sz="2200" b="1"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2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288032" y="1425476"/>
            <a:ext cx="8532440" cy="2308324"/>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وَلَقَدْ كَرَّمْنَا بَنِي آدَمَ وَحَمَلْنَاهُمْ فِي الْبَرِّ وَالْبَحْرِ وَرَزَقْنَاهُم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الطَّيِّبَاتِ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وَفَضَّلْنَاهُمْ عَلَى كَثِيرٍ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خَلَقْنَا تَفْضِيلاً</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17689" y="2743200"/>
            <a:ext cx="7468727"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Menangani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Jahiliyyah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kempen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menuntut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kebebasan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mutlak</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81776" y="5359820"/>
            <a:ext cx="8028823" cy="1107996"/>
          </a:xfrm>
          <a:prstGeom prst="rect">
            <a:avLst/>
          </a:prstGeom>
          <a:solidFill>
            <a:srgbClr val="92D050">
              <a:alpha val="63000"/>
            </a:srgbClr>
          </a:solidFill>
          <a:ln w="38100">
            <a:solidFill>
              <a:schemeClr val="tx1"/>
            </a:solidFill>
          </a:ln>
        </p:spPr>
        <p:txBody>
          <a:bodyPr wrap="square">
            <a:spAutoFit/>
          </a:bodyPr>
          <a:lstStyle/>
          <a:p>
            <a:pPr algn="ct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Islam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kebebasan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kecuali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unsur-unsur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membahayakan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akidah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kesihatan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keharmonian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hidup</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3400" y="1373280"/>
            <a:ext cx="7508937" cy="1200329"/>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individu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sekitar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5549" y="116632"/>
            <a:ext cx="892899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menyeluruh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Curved Right Arrow 6"/>
          <p:cNvSpPr/>
          <p:nvPr/>
        </p:nvSpPr>
        <p:spPr>
          <a:xfrm>
            <a:off x="944161" y="2293203"/>
            <a:ext cx="762000" cy="1135797"/>
          </a:xfrm>
          <a:prstGeom prst="curvedRight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a:solidFill>
                <a:schemeClr val="tx1"/>
              </a:solidFill>
            </a:endParaRPr>
          </a:p>
        </p:txBody>
      </p:sp>
      <p:sp>
        <p:nvSpPr>
          <p:cNvPr id="8" name="Multiply 7"/>
          <p:cNvSpPr/>
          <p:nvPr/>
        </p:nvSpPr>
        <p:spPr>
          <a:xfrm>
            <a:off x="1683400" y="2950949"/>
            <a:ext cx="762000" cy="956102"/>
          </a:xfrm>
          <a:prstGeom prst="mathMultiply">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a:p>
        </p:txBody>
      </p:sp>
      <p:sp>
        <p:nvSpPr>
          <p:cNvPr id="9" name="Rounded Rectangle 8"/>
          <p:cNvSpPr/>
          <p:nvPr/>
        </p:nvSpPr>
        <p:spPr>
          <a:xfrm>
            <a:off x="581777" y="3924300"/>
            <a:ext cx="8028823" cy="118110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Menjamin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sepenuhnya hak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asalkan dalam lingkungan yang dibenarkan Syara’.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Down Arrow 9"/>
          <p:cNvSpPr/>
          <p:nvPr/>
        </p:nvSpPr>
        <p:spPr>
          <a:xfrm>
            <a:off x="8341425" y="5562600"/>
            <a:ext cx="762000" cy="1219200"/>
          </a:xfrm>
          <a:prstGeom prst="down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p>
        </p:txBody>
      </p:sp>
    </p:spTree>
    <p:extLst>
      <p:ext uri="{BB962C8B-B14F-4D97-AF65-F5344CB8AC3E}">
        <p14:creationId xmlns:p14="http://schemas.microsoft.com/office/powerpoint/2010/main" val="117467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1589</Words>
  <Application>Microsoft Office PowerPoint</Application>
  <PresentationFormat>On-screen Show (4:3)</PresentationFormat>
  <Paragraphs>154</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wanshahril</cp:lastModifiedBy>
  <cp:revision>4</cp:revision>
  <dcterms:created xsi:type="dcterms:W3CDTF">2015-08-19T05:55:02Z</dcterms:created>
  <dcterms:modified xsi:type="dcterms:W3CDTF">2015-08-20T05:51:08Z</dcterms:modified>
</cp:coreProperties>
</file>